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3" r:id="rId8"/>
    <p:sldId id="265" r:id="rId9"/>
    <p:sldId id="268" r:id="rId10"/>
    <p:sldId id="273" r:id="rId11"/>
    <p:sldId id="272" r:id="rId12"/>
    <p:sldId id="274" r:id="rId13"/>
    <p:sldId id="286" r:id="rId14"/>
    <p:sldId id="276" r:id="rId15"/>
    <p:sldId id="277" r:id="rId16"/>
    <p:sldId id="278" r:id="rId17"/>
    <p:sldId id="279" r:id="rId18"/>
    <p:sldId id="281" r:id="rId19"/>
    <p:sldId id="282" r:id="rId20"/>
    <p:sldId id="283" r:id="rId21"/>
    <p:sldId id="284" r:id="rId22"/>
    <p:sldId id="285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266" r:id="rId40"/>
  </p:sldIdLst>
  <p:sldSz cx="9144000" cy="6858000" type="screen4x3"/>
  <p:notesSz cx="7077075" cy="93853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4660"/>
  </p:normalViewPr>
  <p:slideViewPr>
    <p:cSldViewPr snapToGrid="0">
      <p:cViewPr>
        <p:scale>
          <a:sx n="155" d="100"/>
          <a:sy n="155" d="100"/>
        </p:scale>
        <p:origin x="-3800" y="-6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prstGeom prst="rect">
            <a:avLst/>
          </a:prstGeom>
        </p:spPr>
        <p:txBody>
          <a:bodyPr lIns="94064" tIns="47032" rIns="94064" bIns="47032"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43610" y="4458018"/>
            <a:ext cx="5189855" cy="4223385"/>
          </a:xfrm>
          <a:prstGeom prst="rect">
            <a:avLst/>
          </a:prstGeom>
        </p:spPr>
        <p:txBody>
          <a:bodyPr lIns="94064" tIns="47032" rIns="94064" bIns="47032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5844838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14299"/>
            <a:ext cx="7772400" cy="2787927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pPr lvl="0">
              <a:defRPr sz="1800"/>
            </a:pPr>
            <a:r>
              <a:rPr sz="5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143000" y="4700589"/>
            <a:ext cx="6858000" cy="215741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6457950" y="6397944"/>
            <a:ext cx="2057400" cy="28194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543675" y="0"/>
            <a:ext cx="1971675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28650" y="365124"/>
            <a:ext cx="5800725" cy="649287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659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488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758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7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58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341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628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953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53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150858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623887" y="3860597"/>
            <a:ext cx="7886701" cy="299740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478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2007-C960-4D44-BD87-907C361206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AAE6B-710A-0A4F-9DA6-A1939ED0A0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69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3886200" cy="50323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29841" y="0"/>
            <a:ext cx="2949178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887391" y="987425"/>
            <a:ext cx="4629150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629841" y="2057399"/>
            <a:ext cx="2949178" cy="38115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230190"/>
            <a:ext cx="7886700" cy="1595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503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457950" y="6404294"/>
            <a:ext cx="2057400" cy="26924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xmlns:p14="http://schemas.microsoft.com/office/powerpoint/2010/main" spd="med"/>
  <p:txStyles>
    <p:titleStyle>
      <a:lvl1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1pPr>
      <a:lvl2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2pPr>
      <a:lvl3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3pPr>
      <a:lvl4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4pPr>
      <a:lvl5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5pPr>
      <a:lvl6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6pPr>
      <a:lvl7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7pPr>
      <a:lvl8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8pPr>
      <a:lvl9pPr>
        <a:lnSpc>
          <a:spcPct val="90000"/>
        </a:lnSpc>
        <a:defRPr sz="4400">
          <a:latin typeface="Arial"/>
          <a:ea typeface="Arial"/>
          <a:cs typeface="Arial"/>
          <a:sym typeface="Arial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Verdana"/>
          <a:ea typeface="Verdana"/>
          <a:cs typeface="Verdana"/>
          <a:sym typeface="Verdana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0BC82007-C960-4D44-BD87-907C361206A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rtl="0"/>
              <a:t>3/7/17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F55AAE6B-710A-0A4F-9DA6-A1939ED0A01C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57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1" y="2268643"/>
            <a:ext cx="9144000" cy="165576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4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Plant Tour 2016</a:t>
            </a:r>
            <a:endParaRPr sz="4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CUKOTE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3400 Series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3" name="Picture 2" descr="CUKOTE gallonr -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80" y="771916"/>
            <a:ext cx="3775006" cy="4441924"/>
          </a:xfrm>
          <a:prstGeom prst="rect">
            <a:avLst/>
          </a:prstGeom>
        </p:spPr>
      </p:pic>
      <p:pic>
        <p:nvPicPr>
          <p:cNvPr id="8" name="Picture 7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3" y="4810365"/>
            <a:ext cx="1223297" cy="72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2639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rtl="0"/>
            <a:r>
              <a:rPr lang="en-US" sz="1200" i="1" kern="12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Approved</a:t>
            </a:r>
            <a:endParaRPr lang="en-US" sz="1200" i="1" kern="1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338169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 defTabSz="457200" rtl="0">
              <a:lnSpc>
                <a:spcPct val="130000"/>
              </a:lnSpc>
            </a:pPr>
            <a:r>
              <a:rPr lang="en-US" sz="15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Enhanced Self-Polishing </a:t>
            </a: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/>
            </a:r>
            <a:b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</a:b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Copolymer </a:t>
            </a:r>
            <a:r>
              <a:rPr lang="en-US" sz="15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Antifouling</a:t>
            </a:r>
            <a:endParaRPr lang="en-US" sz="1500" i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Used by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many boat builders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Self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-polishing coating eliminates heavy buildup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of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paint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May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be taken in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and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out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of the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water without affecting antifouling properties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Harder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self-polishing formula </a:t>
            </a:r>
            <a:b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</a:b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for higher speeds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Widest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range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of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colors 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for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/>
            </a:r>
            <a:b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</a:b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copper-based paints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8362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MONTEREY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>
                <a:latin typeface="Arial"/>
                <a:cs typeface="Arial"/>
              </a:rPr>
              <a:t>5</a:t>
            </a:r>
            <a:r>
              <a:rPr lang="en-US" sz="1800" i="1" dirty="0" smtClean="0">
                <a:latin typeface="Arial"/>
                <a:cs typeface="Arial"/>
              </a:rPr>
              <a:t>400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398185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l" defTabSz="457200" rtl="0">
              <a:lnSpc>
                <a:spcPct val="130000"/>
              </a:lnSpc>
            </a:pP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Water-Based • Low VOC</a:t>
            </a: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Premium water-based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antifouling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Low VOC’s and highest grade of cuprous oxide available (more potent active ingredient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)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Harder ablative finish (lasts longer on higher speed vessels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)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Better color consistency for color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matching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Consistent viscosity = better flow and rolling </a:t>
            </a:r>
            <a:r>
              <a:rPr lang="en-US" sz="15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ability</a:t>
            </a:r>
            <a:endParaRPr lang="en-US" sz="1500" kern="12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+mn-ea"/>
              <a:cs typeface="Verdana"/>
            </a:endParaRPr>
          </a:p>
          <a:p>
            <a:pPr marL="285750" indent="-285750" algn="l" defTabSz="457200" rtl="0">
              <a:lnSpc>
                <a:spcPct val="130000"/>
              </a:lnSpc>
              <a:buFont typeface="Arial"/>
              <a:buChar char="•"/>
            </a:pP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May be applied over other ablative </a:t>
            </a:r>
            <a:r>
              <a:rPr lang="en-US" sz="1500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antifoulant</a:t>
            </a:r>
            <a:r>
              <a:rPr lang="en-US" sz="15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rPr>
              <a:t> paints</a:t>
            </a:r>
          </a:p>
        </p:txBody>
      </p:sp>
      <p:pic>
        <p:nvPicPr>
          <p:cNvPr id="10" name="Picture 9" descr="Monterey gallon 2016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75" y="1072232"/>
            <a:ext cx="3611043" cy="42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86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AF-33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3300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47583"/>
            <a:ext cx="4289830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Multi-Season Formula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at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Single Season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Price</a:t>
            </a:r>
            <a:endParaRPr lang="en-US" sz="1500" i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Harder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durable finish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all types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of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vessels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Dependable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performance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PL3 Release Technology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" name="Picture 4" descr="AF-33 gallon -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63" y="695672"/>
            <a:ext cx="3859715" cy="4554463"/>
          </a:xfrm>
          <a:prstGeom prst="rect">
            <a:avLst/>
          </a:prstGeom>
        </p:spPr>
      </p:pic>
      <p:pic>
        <p:nvPicPr>
          <p:cNvPr id="3" name="Picture 2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37" y="4810365"/>
            <a:ext cx="1223297" cy="726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3173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Approved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66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ISLANDS 44 TF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1000TF Series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8" name="Picture 7" descr="DSC_0007 Islands 44 TF by Mike rgb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47" y="880135"/>
            <a:ext cx="3953256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4289830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 Self-Cleaning Co-Polymer Antifouling Bottom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Paint formulated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use in 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Caribbean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waters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Developed for the harshest tropical environments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Self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-polishing ablative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Tin-FREE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Low load of copper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49552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ISLANDS 77 Plus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7700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0420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Alternative Tin-Free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with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 Copper Content</a:t>
            </a:r>
            <a:endParaRPr lang="en-US" sz="14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More environmentally friendly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Proven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in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all waters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Advanced Biocide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Technology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Self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-polishing polymer 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binding system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2" descr="Islands 77 Plus gallon -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13" y="883022"/>
            <a:ext cx="3576484" cy="4275292"/>
          </a:xfrm>
          <a:prstGeom prst="rect">
            <a:avLst/>
          </a:prstGeom>
        </p:spPr>
      </p:pic>
      <p:pic>
        <p:nvPicPr>
          <p:cNvPr id="8" name="Picture 7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3" y="4810365"/>
            <a:ext cx="1223297" cy="72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2639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Approved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682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Mission Bay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78" y="1017125"/>
            <a:ext cx="3608440" cy="420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MISSION BAY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4000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7815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Environmentally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Friendly </a:t>
            </a:r>
            <a:r>
              <a:rPr lang="en-US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UV-reactive biocide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The most advanced non-metal biocide available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barrier coat needed over most antifouling paints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Ideal for all types of craft – fiberglass to aluminum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Helps prevent electrolysis</a:t>
            </a:r>
          </a:p>
        </p:txBody>
      </p:sp>
      <p:pic>
        <p:nvPicPr>
          <p:cNvPr id="8" name="Picture 7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3" y="4810365"/>
            <a:ext cx="1223297" cy="72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2639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Approved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341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MISSION BAY CSF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4500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7815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Copper-Free Nano-Based Technology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Water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-based bottom paint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Safest, environmentally-friendly antifouling paint on the market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 80% lower VOC's than solvent-based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Completely eliminates the leaching of copper compounds into the environment</a:t>
            </a:r>
          </a:p>
        </p:txBody>
      </p:sp>
      <p:pic>
        <p:nvPicPr>
          <p:cNvPr id="3" name="Picture 2" descr="Mission Bay CSF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10" y="1015554"/>
            <a:ext cx="3649406" cy="42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71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mart Solution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32" y="921507"/>
            <a:ext cx="3788697" cy="4386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SMART SOLUTION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4700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Powerful, 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Environmentally Friendly </a:t>
            </a:r>
            <a:r>
              <a:rPr lang="en-US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Completely METAL-FREE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Guaranteed for 1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year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against growth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Compatible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 existing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Aluminum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safe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-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Outdrives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Available in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white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Picture 7" descr="LR_BlueRGB_Positivebox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03" y="4810365"/>
            <a:ext cx="1223297" cy="726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2639" y="5404300"/>
            <a:ext cx="88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Approved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478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SHARKSKIN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6100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50% Copper Heavy </a:t>
            </a: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Duty Protection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Hard modified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epoxy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Effective copper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content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May be applied over any existing bottom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paint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fresh or salt water</a:t>
            </a:r>
          </a:p>
        </p:txBody>
      </p:sp>
      <p:pic>
        <p:nvPicPr>
          <p:cNvPr id="4" name="Picture 3" descr="Sharkskin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42" y="842061"/>
            <a:ext cx="3793611" cy="446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5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TALON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6000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Dependable Performance </a:t>
            </a:r>
            <a:b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at an Affordable Price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Compatible with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most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antifouling paints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Durable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finish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all types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of vessels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Single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season protection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2" descr="Talon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32" y="914468"/>
            <a:ext cx="3862439" cy="456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9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70151" y="783858"/>
            <a:ext cx="7886701" cy="82063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Sea Hawk Paints factory campus is located at</a:t>
            </a:r>
          </a:p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14805 49</a:t>
            </a:r>
            <a:r>
              <a:rPr lang="en-US" baseline="30000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 North, Clearwater, Florida.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TROPIKOTE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99" y="850667"/>
            <a:ext cx="3698568" cy="4446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TROPIKOTE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2100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289830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 75% Copper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Highest copper content 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available on the market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Scrubbable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hard modified epoxy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Aggressively combats growth in extreme tropical conditions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Outperforms similar paints on the market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6609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TROPIKOTE BIOCIDE PLUS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2200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4029781" cy="30816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Highest Load of Copper 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and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Dual Biocide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Slime resistant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Scrubbable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Compatible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with most hard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Hard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finish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73% copper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content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Formulated for extreme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tropical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conditions</a:t>
            </a:r>
          </a:p>
        </p:txBody>
      </p:sp>
      <p:pic>
        <p:nvPicPr>
          <p:cNvPr id="3" name="Picture 2" descr="Tropikote Biocide Plus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37" y="1132722"/>
            <a:ext cx="3736258" cy="43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0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CLEARGEAR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1400 Series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3" name="Picture 2" descr="export_only_bt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41" y="531479"/>
            <a:ext cx="1314995" cy="292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3673753" cy="15812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Running Gear Antifouling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primer needed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 on aluminum outdrive, running gear and outboard lower unit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" name="Picture 4" descr="ClearGear 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90" y="933006"/>
            <a:ext cx="3734374" cy="47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22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TUFF STUFF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1284 Gray • 1285 White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88" y="1528629"/>
            <a:ext cx="3806447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Premium Blister Protection with </a:t>
            </a:r>
            <a:r>
              <a:rPr lang="en-US" sz="15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Microsheet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Silicate Technology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Premium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osmosis protection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Highest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build epoxy primer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Fewer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coats needed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Longer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window between coats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labor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haul out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ime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2" descr="TUFF STUFF both cans RGB w Dang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57" y="1288293"/>
            <a:ext cx="4523937" cy="34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8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1277 Bottom Paint Primer -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27" y="1050111"/>
            <a:ext cx="3657600" cy="4214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BOTTOM PAINT PRIMER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1277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3929662" cy="18812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Premium Water Barrier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Great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use over any existing bottom paint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Anticorrosive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properties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Adhesion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promoter 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overcoat window 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10676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ISLAND PRIME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1283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3929662" cy="12811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Excellent Adhesion Promoter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TBT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sealer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Adhesion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promoter 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overcoat window 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5" name="Picture 4" descr="1283 Island Prime gallon 12-4-15 - RGB -  4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61" y="1054100"/>
            <a:ext cx="3657600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ALUMI-CHROME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S-75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4" name="Picture 3" descr="Alumi-Chrome 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01" y="593228"/>
            <a:ext cx="3769636" cy="4597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3929662" cy="98103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Chemical Bonding to Metal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Anticorrosive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properties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Adhesion promoter</a:t>
            </a:r>
          </a:p>
        </p:txBody>
      </p:sp>
    </p:spTree>
    <p:extLst>
      <p:ext uri="{BB962C8B-B14F-4D97-AF65-F5344CB8AC3E}">
        <p14:creationId xmlns:p14="http://schemas.microsoft.com/office/powerpoint/2010/main" val="1783409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err="1" smtClean="0">
                <a:latin typeface="Arial"/>
                <a:cs typeface="Arial"/>
              </a:rPr>
              <a:t>sHAWKocon</a:t>
            </a:r>
            <a:r>
              <a:rPr lang="en-US" sz="3000" dirty="0" smtClean="0">
                <a:latin typeface="Arial"/>
                <a:cs typeface="Arial"/>
              </a:rPr>
              <a:t/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SH984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3929662" cy="27815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Underwater Primer &amp; Adhesion Promoter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Anti-Corrosive Primer	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Compatible Over Existing (Non-Vinyl)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Antifoulants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Overcoat Window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Improves &amp; Promotes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Adhesion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Prevents Galvanic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Corrosion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TBT Sealer</a:t>
            </a:r>
          </a:p>
        </p:txBody>
      </p:sp>
      <p:pic>
        <p:nvPicPr>
          <p:cNvPr id="4" name="Picture 3" descr="Shawkocon gallon 2016 - RGB - 3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66" y="1033498"/>
            <a:ext cx="3693285" cy="42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50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TACK COAT PRIMER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S-76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4" name="Picture 3" descr="S-76 Kit rgb high 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15" y="1177980"/>
            <a:ext cx="5130408" cy="4148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3560016" cy="18812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Designed for Use on 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Bare </a:t>
            </a: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Aluminum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Underwater primer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 mega yacht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favorite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use on running gear, trim tabs, and shafts</a:t>
            </a:r>
          </a:p>
        </p:txBody>
      </p:sp>
    </p:spTree>
    <p:extLst>
      <p:ext uri="{BB962C8B-B14F-4D97-AF65-F5344CB8AC3E}">
        <p14:creationId xmlns:p14="http://schemas.microsoft.com/office/powerpoint/2010/main" val="2008582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BLACK BARRIER COAT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1255</a:t>
            </a: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3" name="Picture 2" descr="1255 Black Barrier 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38" y="1216217"/>
            <a:ext cx="4841960" cy="4128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390" y="1528629"/>
            <a:ext cx="3560016" cy="15812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The Best Product for Aluminum &amp; Steel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#1 Product for Mega Yacht Metal Protection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Extremely High Build</a:t>
            </a:r>
          </a:p>
        </p:txBody>
      </p:sp>
    </p:spTree>
    <p:extLst>
      <p:ext uri="{BB962C8B-B14F-4D97-AF65-F5344CB8AC3E}">
        <p14:creationId xmlns:p14="http://schemas.microsoft.com/office/powerpoint/2010/main" val="375832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945" y="702953"/>
            <a:ext cx="7886701" cy="539086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Hawk Corporate Office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533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BARNACLE BLOCKER</a:t>
            </a:r>
            <a:br>
              <a:rPr lang="en-US" sz="3000" dirty="0" smtClean="0">
                <a:latin typeface="Arial"/>
                <a:cs typeface="Arial"/>
              </a:rPr>
            </a:b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0" y="1528629"/>
            <a:ext cx="3560016" cy="18812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Anti-corrosive Primer </a:t>
            </a: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Metals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Formulated for underwater metal protection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Self-cleaning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Reduces galvanic corrosion</a:t>
            </a:r>
          </a:p>
        </p:txBody>
      </p:sp>
      <p:pic>
        <p:nvPicPr>
          <p:cNvPr id="4" name="Picture 3" descr="Barnacle Blocker by AMC rgb on trans 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01" y="626839"/>
            <a:ext cx="1915480" cy="509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4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luma Hawk gallon 2016 - RGB - 4 inches wi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32" y="1108177"/>
            <a:ext cx="3530613" cy="4274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ALUMA HAWK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AH7000 </a:t>
            </a:r>
            <a:r>
              <a:rPr lang="en-US" sz="1800" i="1" dirty="0">
                <a:latin typeface="Arial"/>
                <a:cs typeface="Arial"/>
              </a:rPr>
              <a:t>Series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389" y="1528629"/>
            <a:ext cx="4251917" cy="30816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Aluminum Boat Paint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Rust-inhibiting and lift-resistant primer for lacquer/enamel based topcoats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Excellent adhesion on aluminum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 as a primer and or topcoat on raw aluminum, fiberglass and other substrates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One-Step application ideal for pontoon boats and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jon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boats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Safe for fresh or saltwater submersion</a:t>
            </a:r>
          </a:p>
        </p:txBody>
      </p:sp>
    </p:spTree>
    <p:extLst>
      <p:ext uri="{BB962C8B-B14F-4D97-AF65-F5344CB8AC3E}">
        <p14:creationId xmlns:p14="http://schemas.microsoft.com/office/powerpoint/2010/main" val="2207441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p-274-bg-Solv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>
                <a:latin typeface="Arial"/>
                <a:cs typeface="Arial"/>
              </a:rPr>
              <a:t>Reducers, Thinners, Cleaners &amp; Solvents</a:t>
            </a:r>
            <a:r>
              <a:rPr lang="en-US" sz="3000" dirty="0" smtClean="0">
                <a:latin typeface="Arial"/>
                <a:cs typeface="Arial"/>
              </a:rPr>
              <a:t/>
            </a:r>
            <a:br>
              <a:rPr lang="en-US" sz="3000" dirty="0" smtClean="0">
                <a:latin typeface="Arial"/>
                <a:cs typeface="Arial"/>
              </a:rPr>
            </a:b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18709" y="1632877"/>
            <a:ext cx="3644392" cy="49256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5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Reducers</a:t>
            </a:r>
            <a:endParaRPr lang="en-US" sz="15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2031 Islands 44 Plus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2033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Reducer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2035 Hot Weather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Reducer</a:t>
            </a:r>
          </a:p>
          <a:p>
            <a:pPr algn="l">
              <a:lnSpc>
                <a:spcPct val="120000"/>
              </a:lnSpc>
            </a:pPr>
            <a:endParaRPr lang="en-US" sz="15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Cleaners</a:t>
            </a: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Wax “N” Grease Killer (S-80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S-90 Wax &amp;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Degreaser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22318" y="1632877"/>
            <a:ext cx="3644392" cy="2584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5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Solvents</a:t>
            </a: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Acetone (7120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Denatured Alcohol (7105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Lacquer Thinner (7110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Methly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Ethyl Ketone (7125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Mineral Spirits (7100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VM&amp;P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Naptha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(7135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Toluene (7115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algn="l">
              <a:lnSpc>
                <a:spcPct val="120000"/>
              </a:lnSpc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Xylene (7130)</a:t>
            </a:r>
          </a:p>
          <a:p>
            <a:pPr algn="l">
              <a:lnSpc>
                <a:spcPct val="120000"/>
              </a:lnSpc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3" name="Picture 2" descr="SHP-274 row of solvents can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38" y="4393785"/>
            <a:ext cx="7513766" cy="12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63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>
                <a:latin typeface="Arial"/>
                <a:cs typeface="Arial"/>
              </a:rPr>
              <a:t>S-90 </a:t>
            </a:r>
            <a:r>
              <a:rPr lang="en-US" sz="3000" dirty="0" smtClean="0">
                <a:latin typeface="Arial"/>
                <a:cs typeface="Arial"/>
              </a:rPr>
              <a:t>DE-WAXING ETCH </a:t>
            </a:r>
            <a:r>
              <a:rPr lang="en-US" sz="3000" dirty="0">
                <a:latin typeface="Arial"/>
                <a:cs typeface="Arial"/>
              </a:rPr>
              <a:t>&amp; </a:t>
            </a:r>
            <a:r>
              <a:rPr lang="en-US" sz="3000" dirty="0" smtClean="0">
                <a:latin typeface="Arial"/>
                <a:cs typeface="Arial"/>
              </a:rPr>
              <a:t>CLEANER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528629"/>
            <a:ext cx="4545738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Ultra-low VOC, Water-Based Formula with Deep Penetrating and Lifting Qualities.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Harsh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Chemicals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Eliminates the Need for Sanding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Water-Based and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Biodegradable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Methylene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Chloride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Cleans Virtually all Surfaces</a:t>
            </a:r>
          </a:p>
        </p:txBody>
      </p:sp>
      <p:pic>
        <p:nvPicPr>
          <p:cNvPr id="3" name="Picture 2" descr="S-90 iPhone shot 4-23-14 cc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88" y="1140350"/>
            <a:ext cx="2532888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96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>
                <a:latin typeface="Arial"/>
                <a:cs typeface="Arial"/>
              </a:rPr>
              <a:t>PAINT </a:t>
            </a:r>
            <a:r>
              <a:rPr lang="en-US" sz="3000" dirty="0" smtClean="0">
                <a:latin typeface="Arial"/>
                <a:cs typeface="Arial"/>
              </a:rPr>
              <a:t>STRIPPER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1280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528629"/>
            <a:ext cx="4289828" cy="218136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Removes Most Marine Paints and Varnishes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 on bottom or topside paints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Biodegradable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methylene chloride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Environmentally friendly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Fast working</a:t>
            </a:r>
          </a:p>
        </p:txBody>
      </p:sp>
      <p:pic>
        <p:nvPicPr>
          <p:cNvPr id="4" name="Picture 3" descr="Marine Paint Stripper trand bg 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39" y="1169405"/>
            <a:ext cx="3222554" cy="41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64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>
                <a:latin typeface="Arial"/>
                <a:cs typeface="Arial"/>
              </a:rPr>
              <a:t>DECK PROTECT</a:t>
            </a:r>
            <a:r>
              <a:rPr lang="en-US" sz="3000" dirty="0" smtClean="0">
                <a:latin typeface="Arial"/>
                <a:cs typeface="Arial"/>
              </a:rPr>
              <a:t/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747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528629"/>
            <a:ext cx="4289828" cy="15812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Flexible Protective Coating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 to protect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fiberglass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Acrylic strippable water-borne coating</a:t>
            </a:r>
            <a:endParaRPr lang="en-US" sz="15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No strong solvents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Flexible UV-resistant coating</a:t>
            </a:r>
          </a:p>
        </p:txBody>
      </p:sp>
      <p:pic>
        <p:nvPicPr>
          <p:cNvPr id="3" name="Picture 2" descr="deck protect trans bg 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67" y="1071955"/>
            <a:ext cx="3277719" cy="43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4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HAWK EPOXY</a:t>
            </a:r>
            <a:br>
              <a:rPr lang="en-US" sz="3000" dirty="0" smtClean="0">
                <a:latin typeface="Arial"/>
                <a:cs typeface="Arial"/>
              </a:rPr>
            </a:b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443336"/>
            <a:ext cx="6014843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State-of-the-art Epoxy System for Building and Repairing Almost EVERYTHING</a:t>
            </a:r>
            <a:endParaRPr lang="en-US" sz="1500" i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High Tensile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Strength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Strong and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Durable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Easy to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Use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Excellent Bonding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Strength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Water 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Resistant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Cost Effective</a:t>
            </a:r>
          </a:p>
        </p:txBody>
      </p:sp>
      <p:pic>
        <p:nvPicPr>
          <p:cNvPr id="8" name="Picture 7" descr="Hawk Epoxy row of cans w trans 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95" y="3330907"/>
            <a:ext cx="6075195" cy="22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44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p-274-bg-3-generic-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CAPTAIN JACK’S VARNISH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V1000 Series</a:t>
            </a:r>
            <a:endParaRPr lang="en-US" sz="1800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1" y="1528628"/>
            <a:ext cx="3815923" cy="248144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Premium High-Gloss </a:t>
            </a:r>
          </a:p>
          <a:p>
            <a:pPr>
              <a:lnSpc>
                <a:spcPct val="130000"/>
              </a:lnSpc>
            </a:pP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Marine Varnish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Easy to apply with excellent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brushability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Durable finish with good water resistance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Superior self-leveling properties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Extra UV protection</a:t>
            </a:r>
          </a:p>
        </p:txBody>
      </p:sp>
      <p:pic>
        <p:nvPicPr>
          <p:cNvPr id="3" name="Picture 2" descr="Capt Jacks VARNISH trans bg 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21" y="1188095"/>
            <a:ext cx="3684263" cy="44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01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432" y="2463860"/>
            <a:ext cx="7886701" cy="42308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in the area please stop by for a plant tour!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Row of Paints Cans 2016 - going left and right 10 inches w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5" y="3464622"/>
            <a:ext cx="7926944" cy="19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989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0854" y="714606"/>
            <a:ext cx="7886701" cy="685500"/>
          </a:xfrm>
        </p:spPr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Hawk Training Center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661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182" y="524416"/>
            <a:ext cx="7886701" cy="593678"/>
          </a:xfrm>
        </p:spPr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Hawk R&amp;D Center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845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183" y="488821"/>
            <a:ext cx="7886701" cy="620972"/>
          </a:xfrm>
        </p:spPr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&amp; Finished Goods Warehouse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374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38945"/>
            <a:ext cx="5986686" cy="103768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Hawk Paints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Antifouling Test Raft</a:t>
            </a:r>
            <a:endParaRPr lang="en-US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845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New! 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3000" dirty="0" smtClean="0">
                <a:latin typeface="Arial"/>
                <a:cs typeface="Arial"/>
              </a:rPr>
              <a:t>TUFF STUFF Low VOC</a:t>
            </a:r>
            <a:br>
              <a:rPr lang="en-US" sz="3000" dirty="0" smtClean="0">
                <a:latin typeface="Arial"/>
                <a:cs typeface="Arial"/>
              </a:rPr>
            </a:br>
            <a:endParaRPr lang="en-US" sz="1800" i="1" dirty="0">
              <a:latin typeface="Arial"/>
              <a:cs typeface="Arial"/>
            </a:endParaRPr>
          </a:p>
        </p:txBody>
      </p:sp>
      <p:pic>
        <p:nvPicPr>
          <p:cNvPr id="8" name="Picture 7" descr="Tuff Stuff Low VOC  - 3 inches wide 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76" y="1494083"/>
            <a:ext cx="4409887" cy="3552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1552" y="1560429"/>
            <a:ext cx="3834815" cy="3722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Use over blistered fiberglass as a repair coat, and over non-blistered fiberglass as a barrier coat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Protects metals from corrosion, including: aluminum, bronze, stainless steel, cast iron and lead – above and below the waterline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Excellent for priming props, shafts, keels, trim tabs, thru hulls and lower 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units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Highest build epoxy – Fewer coats 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needed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Longer window between coats makes Tuff Stuff Low VOC easy to 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use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Reduced labor and less haul out </a:t>
            </a:r>
            <a:r>
              <a:rPr lang="en-US" sz="1400" dirty="0" smtClean="0">
                <a:solidFill>
                  <a:srgbClr val="595959"/>
                </a:solidFill>
                <a:latin typeface="Arial"/>
                <a:cs typeface="Arial"/>
              </a:rPr>
              <a:t>time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srgbClr val="595959"/>
                </a:solidFill>
                <a:latin typeface="Arial"/>
                <a:cs typeface="Arial"/>
              </a:rPr>
              <a:t>Low VOC – 280 grams/liter</a:t>
            </a:r>
          </a:p>
        </p:txBody>
      </p:sp>
    </p:spTree>
    <p:extLst>
      <p:ext uri="{BB962C8B-B14F-4D97-AF65-F5344CB8AC3E}">
        <p14:creationId xmlns:p14="http://schemas.microsoft.com/office/powerpoint/2010/main" val="1997546797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1552" y="1560429"/>
            <a:ext cx="3834815" cy="33816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>
              <a:lnSpc>
                <a:spcPct val="130000"/>
              </a:lnSpc>
            </a:pPr>
            <a:r>
              <a:rPr lang="en-US" sz="15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Advanced Dual-Biocide </a:t>
            </a: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/>
            </a:r>
            <a:b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</a:b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for </a:t>
            </a:r>
            <a:r>
              <a:rPr lang="en-US" sz="15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Maximum </a:t>
            </a:r>
            <a:r>
              <a:rPr lang="en-US" sz="1500" i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Protection</a:t>
            </a:r>
            <a:endParaRPr lang="en-US" sz="1500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rgbClr val="595959"/>
                </a:solidFill>
                <a:latin typeface="Arial"/>
                <a:cs typeface="Arial"/>
              </a:rPr>
              <a:t>Maximum protection antifouling available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 smtClean="0">
                <a:solidFill>
                  <a:srgbClr val="595959"/>
                </a:solidFill>
                <a:latin typeface="Arial"/>
                <a:cs typeface="Arial"/>
              </a:rPr>
              <a:t>Advanced </a:t>
            </a: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dual-biocide PL3 release technology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Harder self-polishing boosted ablative </a:t>
            </a:r>
            <a:r>
              <a:rPr lang="en-US" sz="1500" dirty="0" err="1">
                <a:solidFill>
                  <a:srgbClr val="595959"/>
                </a:solidFill>
                <a:latin typeface="Arial"/>
                <a:cs typeface="Arial"/>
              </a:rPr>
              <a:t>antifoulant</a:t>
            </a: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 for longer life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Multi-Season performance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Performs in fresh or saltwater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Approved for vessels of all sizes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  <a:cs typeface="Arial"/>
              </a:rPr>
              <a:t>Lloyd’s Registry certified</a:t>
            </a:r>
          </a:p>
        </p:txBody>
      </p:sp>
      <p:pic>
        <p:nvPicPr>
          <p:cNvPr id="2" name="Picture 1" descr="BIOCOP TF gallon RGB - 3 inch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60" y="775274"/>
            <a:ext cx="3785326" cy="45213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9730" y="750043"/>
            <a:ext cx="8264906" cy="939695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000" dirty="0" smtClean="0">
                <a:latin typeface="Arial"/>
                <a:cs typeface="Arial"/>
              </a:rPr>
              <a:t>BIOCOP TF</a:t>
            </a:r>
            <a:br>
              <a:rPr lang="en-US" sz="3000" dirty="0" smtClean="0">
                <a:latin typeface="Arial"/>
                <a:cs typeface="Arial"/>
              </a:rPr>
            </a:br>
            <a:r>
              <a:rPr lang="en-US" sz="1800" i="1" dirty="0" smtClean="0">
                <a:latin typeface="Arial"/>
                <a:cs typeface="Arial"/>
              </a:rPr>
              <a:t>1200-1 Series</a:t>
            </a:r>
            <a:endParaRPr lang="en-US" sz="18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490738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897</Words>
  <Application>Microsoft Macintosh PowerPoint</Application>
  <PresentationFormat>On-screen Show (4:3)</PresentationFormat>
  <Paragraphs>222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Default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New!  TUFF STUFF Low VOC </vt:lpstr>
      <vt:lpstr>BIOCOP TF 1200-1 Series</vt:lpstr>
      <vt:lpstr>CUKOTE 3400 Series</vt:lpstr>
      <vt:lpstr>MONTEREY 5400 Series</vt:lpstr>
      <vt:lpstr>AF-33 3300 Series</vt:lpstr>
      <vt:lpstr>ISLANDS 44 TF 1000TF Series</vt:lpstr>
      <vt:lpstr>ISLANDS 77 Plus 7700 Series</vt:lpstr>
      <vt:lpstr>MISSION BAY 4000 Series</vt:lpstr>
      <vt:lpstr>MISSION BAY CSF 4500 Series</vt:lpstr>
      <vt:lpstr>SMART SOLUTION 4700 Series</vt:lpstr>
      <vt:lpstr>SHARKSKIN 6100 Series</vt:lpstr>
      <vt:lpstr>TALON 6000 Series</vt:lpstr>
      <vt:lpstr>TROPIKOTE 2100 Series</vt:lpstr>
      <vt:lpstr>TROPIKOTE BIOCIDE PLUS 2200 Series</vt:lpstr>
      <vt:lpstr>CLEARGEAR 1400 Series</vt:lpstr>
      <vt:lpstr>TUFF STUFF 1284 Gray • 1285 White</vt:lpstr>
      <vt:lpstr>BOTTOM PAINT PRIMER 1277</vt:lpstr>
      <vt:lpstr>ISLAND PRIME 1283</vt:lpstr>
      <vt:lpstr>ALUMI-CHROME S-75</vt:lpstr>
      <vt:lpstr>sHAWKocon SH984</vt:lpstr>
      <vt:lpstr>TACK COAT PRIMER S-76</vt:lpstr>
      <vt:lpstr>BLACK BARRIER COAT 1255</vt:lpstr>
      <vt:lpstr>BARNACLE BLOCKER </vt:lpstr>
      <vt:lpstr>ALUMA HAWK AH7000 Series</vt:lpstr>
      <vt:lpstr>Reducers, Thinners, Cleaners &amp; Solvents </vt:lpstr>
      <vt:lpstr>S-90 DE-WAXING ETCH &amp; CLEANER</vt:lpstr>
      <vt:lpstr>PAINT STRIPPER 1280</vt:lpstr>
      <vt:lpstr>DECK PROTECT 747</vt:lpstr>
      <vt:lpstr>HAWK EPOXY </vt:lpstr>
      <vt:lpstr>CAPTAIN JACK’S VARNISH V1000 Series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NNCNE</dc:creator>
  <cp:lastModifiedBy>Michael O'Keene</cp:lastModifiedBy>
  <cp:revision>52</cp:revision>
  <cp:lastPrinted>2015-03-14T14:11:19Z</cp:lastPrinted>
  <dcterms:modified xsi:type="dcterms:W3CDTF">2017-03-07T13:52:53Z</dcterms:modified>
</cp:coreProperties>
</file>